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ags/tag1.xml" ContentType="application/vnd.openxmlformats-officedocument.presentationml.tags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01" r:id="rId2"/>
  </p:sldMasterIdLst>
  <p:notesMasterIdLst>
    <p:notesMasterId r:id="rId13"/>
  </p:notesMasterIdLst>
  <p:sldIdLst>
    <p:sldId id="359" r:id="rId3"/>
    <p:sldId id="342" r:id="rId4"/>
    <p:sldId id="296" r:id="rId5"/>
    <p:sldId id="346" r:id="rId6"/>
    <p:sldId id="361" r:id="rId7"/>
    <p:sldId id="362" r:id="rId8"/>
    <p:sldId id="345" r:id="rId9"/>
    <p:sldId id="348" r:id="rId10"/>
    <p:sldId id="349" r:id="rId11"/>
    <p:sldId id="360" r:id="rId12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0" userDrawn="1">
          <p15:clr>
            <a:srgbClr val="A4A3A4"/>
          </p15:clr>
        </p15:guide>
        <p15:guide id="2" pos="21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4FFEE"/>
    <a:srgbClr val="C9FFDE"/>
    <a:srgbClr val="D5FFE5"/>
    <a:srgbClr val="4040C8"/>
    <a:srgbClr val="8FCFFF"/>
    <a:srgbClr val="C1EBF5"/>
    <a:srgbClr val="FFC000"/>
    <a:srgbClr val="3D7351"/>
    <a:srgbClr val="D9827B"/>
    <a:srgbClr val="D1E7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389" autoAdjust="0"/>
    <p:restoredTop sz="94660"/>
  </p:normalViewPr>
  <p:slideViewPr>
    <p:cSldViewPr snapToGrid="0" showGuides="1">
      <p:cViewPr varScale="1">
        <p:scale>
          <a:sx n="93" d="100"/>
          <a:sy n="93" d="100"/>
        </p:scale>
        <p:origin x="198" y="66"/>
      </p:cViewPr>
      <p:guideLst>
        <p:guide orient="horz" pos="210"/>
        <p:guide pos="211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B7A381-78DB-4E9B-90D1-F4C19EB79443}" type="datetimeFigureOut">
              <a:rPr lang="zh-CN" altLang="en-US" smtClean="0"/>
              <a:t>2025-09-08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47DF3F9-93B4-4449-8BFC-5119A62FB2C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825828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>
                <a:solidFill>
                  <a:prstClr val="black"/>
                </a:solidFill>
              </a:rPr>
              <a:pPr/>
              <a:t>10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64746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.xml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图片 4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22248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60613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377811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785118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2912404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22480" cy="6858000"/>
          </a:xfrm>
          <a:prstGeom prst="rect">
            <a:avLst/>
          </a:prstGeom>
        </p:spPr>
      </p:pic>
      <p:grpSp>
        <p:nvGrpSpPr>
          <p:cNvPr id="4" name="组合 3"/>
          <p:cNvGrpSpPr/>
          <p:nvPr userDrawn="1"/>
        </p:nvGrpSpPr>
        <p:grpSpPr>
          <a:xfrm>
            <a:off x="8719900" y="5369024"/>
            <a:ext cx="3058452" cy="1271682"/>
            <a:chOff x="1125321" y="485528"/>
            <a:chExt cx="3058452" cy="1271682"/>
          </a:xfrm>
        </p:grpSpPr>
        <p:grpSp>
          <p:nvGrpSpPr>
            <p:cNvPr id="5" name="组合 4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7" name="组合 16"/>
          <p:cNvGrpSpPr/>
          <p:nvPr userDrawn="1"/>
        </p:nvGrpSpPr>
        <p:grpSpPr>
          <a:xfrm>
            <a:off x="382413" y="5381268"/>
            <a:ext cx="3058452" cy="1271682"/>
            <a:chOff x="1125321" y="485528"/>
            <a:chExt cx="3058452" cy="1271682"/>
          </a:xfrm>
        </p:grpSpPr>
        <p:grpSp>
          <p:nvGrpSpPr>
            <p:cNvPr id="18" name="组合 17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28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26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7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24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5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22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3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43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2329" y="1396626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265143">
            <a:off x="7024460" y="5528128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799717">
            <a:off x="1490640" y="5729774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858213">
            <a:off x="329232" y="3176363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9627284" y="6149216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5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11320159" y="2042052"/>
            <a:ext cx="560714" cy="315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0" name="组合 49"/>
          <p:cNvGrpSpPr/>
          <p:nvPr userDrawn="1"/>
        </p:nvGrpSpPr>
        <p:grpSpPr>
          <a:xfrm>
            <a:off x="9303059" y="91636"/>
            <a:ext cx="2610757" cy="1271682"/>
            <a:chOff x="1125321" y="485528"/>
            <a:chExt cx="2610757" cy="1271682"/>
          </a:xfrm>
        </p:grpSpPr>
        <p:grpSp>
          <p:nvGrpSpPr>
            <p:cNvPr id="51" name="组合 5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6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2" name="组合 5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5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3" name="组合 5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5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4" name="组合 53"/>
            <p:cNvGrpSpPr/>
            <p:nvPr/>
          </p:nvGrpSpPr>
          <p:grpSpPr>
            <a:xfrm rot="6975246">
              <a:off x="2191242" y="1299607"/>
              <a:ext cx="42541" cy="76010"/>
              <a:chOff x="9709922" y="19729368"/>
              <a:chExt cx="337041" cy="852603"/>
            </a:xfrm>
          </p:grpSpPr>
          <p:sp>
            <p:nvSpPr>
              <p:cNvPr id="55" name="等腰三角形 44"/>
              <p:cNvSpPr/>
              <p:nvPr/>
            </p:nvSpPr>
            <p:spPr>
              <a:xfrm>
                <a:off x="9709922" y="19871147"/>
                <a:ext cx="269801" cy="710824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6" name="等腰三角形 47"/>
              <p:cNvSpPr/>
              <p:nvPr/>
            </p:nvSpPr>
            <p:spPr>
              <a:xfrm rot="19776570">
                <a:off x="9798216" y="19729368"/>
                <a:ext cx="248747" cy="710832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63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0052" r="36211" b="13281"/>
          <a:stretch/>
        </p:blipFill>
        <p:spPr bwMode="auto">
          <a:xfrm rot="988419">
            <a:off x="4875053" y="5975799"/>
            <a:ext cx="872836" cy="68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7821385" y="2949286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1039419" y="173065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3374740" y="299777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6049319" y="4207084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5454870" y="1730657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10488379" y="4192888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0" name="组合 69"/>
          <p:cNvGrpSpPr/>
          <p:nvPr userDrawn="1"/>
        </p:nvGrpSpPr>
        <p:grpSpPr>
          <a:xfrm>
            <a:off x="7664838" y="2153465"/>
            <a:ext cx="3058452" cy="1271682"/>
            <a:chOff x="1125321" y="485528"/>
            <a:chExt cx="3058452" cy="1271682"/>
          </a:xfrm>
        </p:grpSpPr>
        <p:grpSp>
          <p:nvGrpSpPr>
            <p:cNvPr id="71" name="组合 7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8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2" name="组合 7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7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3" name="组合 7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7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4" name="组合 73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7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83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904501">
            <a:off x="1362868" y="4236722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21230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057">
            <a:hlinkClick r:id="rId3" action="ppaction://hlinksldjump"/>
            <a:extLst>
              <a:ext uri="{FF2B5EF4-FFF2-40B4-BE49-F238E27FC236}">
                <a16:creationId xmlns:a16="http://schemas.microsoft.com/office/drawing/2014/main" xmlns="" id="{04FE8436-5513-AEE9-9C9B-B7E75377ABEC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10559415" y="6427107"/>
            <a:ext cx="1459230" cy="398780"/>
          </a:xfrm>
          <a:prstGeom prst="rect">
            <a:avLst/>
          </a:prstGeom>
          <a:solidFill>
            <a:srgbClr val="4BB13F"/>
          </a:solidFill>
          <a:ln>
            <a:noFill/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>
            <a:spAutoFit/>
          </a:bodyPr>
          <a:lstStyle/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20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返回目录</a:t>
            </a:r>
          </a:p>
        </p:txBody>
      </p:sp>
    </p:spTree>
    <p:extLst>
      <p:ext uri="{BB962C8B-B14F-4D97-AF65-F5344CB8AC3E}">
        <p14:creationId xmlns:p14="http://schemas.microsoft.com/office/powerpoint/2010/main" val="34465610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931671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346531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1550" y="533156"/>
            <a:ext cx="7958966" cy="4889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3619373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620537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732377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905773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8.xml"/><Relationship Id="rId7" Type="http://schemas.openxmlformats.org/officeDocument/2006/relationships/slideLayout" Target="../slideLayouts/slideLayout12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slideLayout" Target="../slideLayouts/slideLayout11.xml"/><Relationship Id="rId5" Type="http://schemas.openxmlformats.org/officeDocument/2006/relationships/slideLayout" Target="../slideLayouts/slideLayout10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9.xml"/><Relationship Id="rId9" Type="http://schemas.openxmlformats.org/officeDocument/2006/relationships/slide" Target="../slides/slid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4FF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181390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99" r:id="rId2"/>
    <p:sldLayoutId id="2147483652" r:id="rId3"/>
    <p:sldLayoutId id="2147483682" r:id="rId4"/>
    <p:sldLayoutId id="2147483700" r:id="rId5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1" y="6604258"/>
            <a:ext cx="12192000" cy="253742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1" y="670189"/>
            <a:ext cx="12192000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1" y="1"/>
            <a:ext cx="12192000" cy="66528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1212566" y="5884205"/>
            <a:ext cx="914337" cy="951041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386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27578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2" r:id="rId1"/>
    <p:sldLayoutId id="2147483703" r:id="rId2"/>
    <p:sldLayoutId id="2147483704" r:id="rId3"/>
    <p:sldLayoutId id="2147483705" r:id="rId4"/>
    <p:sldLayoutId id="2147483706" r:id="rId5"/>
    <p:sldLayoutId id="2147483707" r:id="rId6"/>
    <p:sldLayoutId id="2147483708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5pPr>
      <a:lvl6pPr marL="45710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6pPr>
      <a:lvl7pPr marL="91421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7pPr>
      <a:lvl8pPr marL="1371324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8pPr>
      <a:lvl9pPr marL="1828432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42831" indent="-342831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00" indent="-28569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70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78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986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094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02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10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17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4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32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39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4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5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63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90000">
              <a:srgbClr val="DFF4CE"/>
            </a:gs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棱台 2"/>
          <p:cNvSpPr/>
          <p:nvPr/>
        </p:nvSpPr>
        <p:spPr>
          <a:xfrm>
            <a:off x="457589" y="3939326"/>
            <a:ext cx="11429211" cy="1889772"/>
          </a:xfrm>
          <a:prstGeom prst="bevel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44000">
                <a:schemeClr val="accent1">
                  <a:lumMod val="45000"/>
                  <a:lumOff val="55000"/>
                </a:schemeClr>
              </a:gs>
              <a:gs pos="8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4656" b="1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Unit 3</a:t>
            </a:r>
            <a:r>
              <a:rPr lang="zh-CN" altLang="en-US" sz="4656" b="1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　</a:t>
            </a:r>
            <a:r>
              <a:rPr lang="en-US" altLang="zh-CN" sz="4656" b="1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My School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656" b="1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单元整合</a:t>
            </a:r>
          </a:p>
        </p:txBody>
      </p:sp>
    </p:spTree>
    <p:extLst>
      <p:ext uri="{BB962C8B-B14F-4D97-AF65-F5344CB8AC3E}">
        <p14:creationId xmlns:p14="http://schemas.microsoft.com/office/powerpoint/2010/main" val="29842118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048210" y="1371742"/>
            <a:ext cx="5714606" cy="2957989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3682531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/>
          <p:cNvSpPr/>
          <p:nvPr/>
        </p:nvSpPr>
        <p:spPr>
          <a:xfrm>
            <a:off x="4500417" y="336338"/>
            <a:ext cx="2646878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bliqueTopLeft"/>
              <a:lightRig rig="threePt" dir="t"/>
            </a:scene3d>
          </a:bodyPr>
          <a:lstStyle/>
          <a:p>
            <a:pPr algn="ctr"/>
            <a:r>
              <a:rPr lang="zh-CN" altLang="en-US" sz="66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目    录</a:t>
            </a:r>
            <a:endParaRPr lang="zh-CN" altLang="en-US" sz="66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rgbClr val="FFFF00"/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</a:endParaRPr>
          </a:p>
        </p:txBody>
      </p:sp>
      <p:sp>
        <p:nvSpPr>
          <p:cNvPr id="25" name="圆角矩形 24">
            <a:hlinkClick r:id="rId2" action="ppaction://hlinksldjump"/>
          </p:cNvPr>
          <p:cNvSpPr/>
          <p:nvPr/>
        </p:nvSpPr>
        <p:spPr>
          <a:xfrm>
            <a:off x="2939292" y="1992087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知识</a:t>
            </a:r>
            <a:r>
              <a:rPr lang="en-US" altLang="zh-CN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•</a:t>
            </a:r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复习梳理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26" name="圆角矩形 25">
            <a:hlinkClick r:id="rId3" action="ppaction://hlinksldjump"/>
          </p:cNvPr>
          <p:cNvSpPr/>
          <p:nvPr/>
        </p:nvSpPr>
        <p:spPr>
          <a:xfrm>
            <a:off x="5305807" y="3225639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专题</a:t>
            </a:r>
            <a:r>
              <a:rPr lang="en-US" altLang="zh-CN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•</a:t>
            </a:r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核心突破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2203318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16" name="图片 15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7" name="文本框 16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知识</a:t>
              </a:r>
              <a:r>
                <a:rPr lang="en-US" altLang="zh-CN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•</a:t>
              </a:r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复习梳理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graphicFrame>
        <p:nvGraphicFramePr>
          <p:cNvPr id="3" name="表格 2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3257195951"/>
              </p:ext>
            </p:extLst>
          </p:nvPr>
        </p:nvGraphicFramePr>
        <p:xfrm>
          <a:off x="381000" y="1159661"/>
          <a:ext cx="11430000" cy="4992624"/>
        </p:xfrm>
        <a:graphic>
          <a:graphicData uri="http://schemas.openxmlformats.org/drawingml/2006/table">
            <a:tbl>
              <a:tblPr firstRow="1" firstCol="1" bandRow="1"/>
              <a:tblGrid>
                <a:gridCol w="1211494"/>
                <a:gridCol w="4685016"/>
                <a:gridCol w="5533490"/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类别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词汇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句式及答语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情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景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交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际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1.sound great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2.bye for now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3.nice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4.welcome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5.yours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6.thanks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1.A:Can I help you?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B:Yes, I’m looking for ...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2.A:Is/Are there ...?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B:Yes, there is/are./No, there isn’t/aren’t.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3.Excuse me.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4.This is ..., and that is ...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5.Thank you.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24154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表格 2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1635082674"/>
              </p:ext>
            </p:extLst>
          </p:nvPr>
        </p:nvGraphicFramePr>
        <p:xfrm>
          <a:off x="381000" y="347671"/>
          <a:ext cx="11430000" cy="6102096"/>
        </p:xfrm>
        <a:graphic>
          <a:graphicData uri="http://schemas.openxmlformats.org/drawingml/2006/table">
            <a:tbl>
              <a:tblPr firstRow="1" firstCol="1" bandRow="1"/>
              <a:tblGrid>
                <a:gridCol w="913544"/>
                <a:gridCol w="2445249"/>
                <a:gridCol w="8071207"/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类别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词汇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句式及答语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场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所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与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位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置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1.dining hall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2.building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3.sports field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4.gym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5.office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6.corner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7.in front of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8.across from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9.at the back of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10.at school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1.A:Where’s the ...?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B:It’s in the middle of ...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2.Is there a ...in/on/at ...?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3.A:Where do you sit?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B:I sit between ...and ...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4.There’s a smart whiteboard next to the blackboard.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5.This is a classroom in China/the UK/the US ...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6.The teacher’s desk is in the ...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7.The classroom building is behind ...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8.Many pictures of great people are on the wall.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4891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格 1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1697939530"/>
              </p:ext>
            </p:extLst>
          </p:nvPr>
        </p:nvGraphicFramePr>
        <p:xfrm>
          <a:off x="381000" y="309886"/>
          <a:ext cx="11430000" cy="6027738"/>
        </p:xfrm>
        <a:graphic>
          <a:graphicData uri="http://schemas.openxmlformats.org/drawingml/2006/table">
            <a:tbl>
              <a:tblPr firstRow="1" firstCol="1" bandRow="1"/>
              <a:tblGrid>
                <a:gridCol w="934092"/>
                <a:gridCol w="2979506"/>
                <a:gridCol w="7516402"/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类别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词汇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句式及答语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活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动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与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特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色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1.large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2.special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3.smart whiteboard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4.put up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5.notice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6.locker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7.bookcase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8.screen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9.do exercises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10.change seats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11.similar to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1.A:What’s your new classroom like?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B:It’s ...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2.What’s ... in your classroom?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3.Another blackboard is at ...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4.We put our things in ...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5.My new school is great/beautiful/big and clean ...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6.Every Monday we raise the flag there.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7.It’s a ...way to start the week.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8.We spend most of the time in ...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26236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格 1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1882678710"/>
              </p:ext>
            </p:extLst>
          </p:nvPr>
        </p:nvGraphicFramePr>
        <p:xfrm>
          <a:off x="381000" y="323807"/>
          <a:ext cx="11430000" cy="5547360"/>
        </p:xfrm>
        <a:graphic>
          <a:graphicData uri="http://schemas.openxmlformats.org/drawingml/2006/table">
            <a:tbl>
              <a:tblPr firstRow="1" firstCol="1" bandRow="1"/>
              <a:tblGrid>
                <a:gridCol w="892996"/>
                <a:gridCol w="2137024"/>
                <a:gridCol w="8399980"/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类别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词汇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句式及答语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观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点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与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爱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好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1.important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2.modern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3.delicious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4.amazing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1.A:How is your new school different from ...?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B:My new school is great!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2.A:How/What about ...?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B:Good.I like/love ...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3.It’s my favourite ...because ...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语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音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1./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NEU-BZ-S92"/>
                          <a:ea typeface="NEU-BZ-S92"/>
                          <a:cs typeface="Times New Roman" panose="02020603050405020304" pitchFamily="18" charset="0"/>
                        </a:rPr>
                        <a:t>ɔː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NEU-BZ-S92"/>
                          <a:ea typeface="NEU-BZ-S92"/>
                          <a:cs typeface="Times New Roman" panose="02020603050405020304" pitchFamily="18" charset="0"/>
                        </a:rPr>
                        <a:t>ɒ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/u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NEU-BZ-S92"/>
                          <a:ea typeface="NEU-BZ-S92"/>
                          <a:cs typeface="Times New Roman" panose="02020603050405020304" pitchFamily="18" charset="0"/>
                        </a:rPr>
                        <a:t>ː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NEU-BZ-S92"/>
                          <a:ea typeface="NEU-BZ-S92"/>
                          <a:cs typeface="Times New Roman" panose="02020603050405020304" pitchFamily="18" charset="0"/>
                        </a:rPr>
                        <a:t>ʊ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/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2.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开音节、闭音节与单词重音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语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法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1.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存现句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(there be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结构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的肯定式、否定式、疑问式及其答语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2.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位置介词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51621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组合 19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21" name="组合 20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23" name="平行四边形 22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" name="平行四边形 23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" name="平行四边形 24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" name="平行四边形 25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2" name="矩形 21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13" name="图片 12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4" name="文本框 13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专题</a:t>
              </a:r>
              <a:r>
                <a:rPr lang="en-US" altLang="zh-CN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•</a:t>
              </a:r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核心突破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4" name="矩形 3"/>
          <p:cNvSpPr>
            <a:spLocks noChangeAspect="1"/>
          </p:cNvSpPr>
          <p:nvPr/>
        </p:nvSpPr>
        <p:spPr>
          <a:xfrm>
            <a:off x="381000" y="837910"/>
            <a:ext cx="11430000" cy="171252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一、情景交际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.A:I joined in a cooking class.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B:</a:t>
            </a:r>
            <a:r>
              <a:rPr lang="zh-CN" altLang="zh-CN" sz="2800" u="sng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</a:t>
            </a:r>
            <a:r>
              <a:rPr lang="zh-CN" altLang="zh-CN" sz="280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sz="2800" u="sng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听起来很有趣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)! What will you learn?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16" name="矩形 15"/>
          <p:cNvSpPr>
            <a:spLocks noChangeAspect="1"/>
          </p:cNvSpPr>
          <p:nvPr/>
        </p:nvSpPr>
        <p:spPr>
          <a:xfrm>
            <a:off x="1365333" y="1881365"/>
            <a:ext cx="3563796" cy="60490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Sounds </a:t>
            </a: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        interesting</a:t>
            </a:r>
            <a:endParaRPr lang="zh-CN" altLang="en-US" sz="2800"/>
          </a:p>
        </p:txBody>
      </p:sp>
      <p:sp>
        <p:nvSpPr>
          <p:cNvPr id="15" name="矩形 14"/>
          <p:cNvSpPr>
            <a:spLocks noChangeAspect="1"/>
          </p:cNvSpPr>
          <p:nvPr/>
        </p:nvSpPr>
        <p:spPr>
          <a:xfrm>
            <a:off x="381000" y="2666709"/>
            <a:ext cx="11430000" cy="177279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二、名词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.It is raining heavily outside, but we can have the basketball game in the 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g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17" name="矩形 16"/>
          <p:cNvSpPr>
            <a:spLocks noChangeAspect="1"/>
          </p:cNvSpPr>
          <p:nvPr/>
        </p:nvSpPr>
        <p:spPr>
          <a:xfrm>
            <a:off x="954002" y="3647101"/>
            <a:ext cx="822661" cy="60490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gym</a:t>
            </a:r>
            <a:endParaRPr lang="zh-CN" altLang="en-US" sz="2800"/>
          </a:p>
        </p:txBody>
      </p:sp>
      <p:sp>
        <p:nvSpPr>
          <p:cNvPr id="18" name="矩形 17"/>
          <p:cNvSpPr>
            <a:spLocks noChangeAspect="1"/>
          </p:cNvSpPr>
          <p:nvPr/>
        </p:nvSpPr>
        <p:spPr>
          <a:xfrm>
            <a:off x="381000" y="4360527"/>
            <a:ext cx="11430000" cy="233294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三、代词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zh-CN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早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上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点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他们发现大多数婴儿已经醒了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也饿了。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At 9:00 a.m., they find that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babies are already awake and hungry.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19" name="矩形 18"/>
          <p:cNvSpPr>
            <a:spLocks noChangeAspect="1"/>
          </p:cNvSpPr>
          <p:nvPr/>
        </p:nvSpPr>
        <p:spPr>
          <a:xfrm>
            <a:off x="5035221" y="5453937"/>
            <a:ext cx="2438488" cy="60490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most </a:t>
            </a: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            of 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42908581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  <p:bldP spid="1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797778"/>
            <a:ext cx="11430000" cy="289310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四、形容词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There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is no other food that is as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特殊的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as </a:t>
            </a:r>
            <a:r>
              <a:rPr lang="en-US" altLang="zh-CN" sz="2800" i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nang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in Xinjiang.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.My family are cooking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美味的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food in the kitchen.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.Enough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sleep is 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for health. 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5707111" y="1313582"/>
            <a:ext cx="1178528" cy="60490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special</a:t>
            </a:r>
            <a:endParaRPr lang="zh-CN" altLang="en-US" sz="2800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4470142" y="2449512"/>
            <a:ext cx="1478290" cy="60490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delicious</a:t>
            </a:r>
            <a:endParaRPr lang="zh-CN" altLang="en-US" sz="280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3478002" y="2959928"/>
            <a:ext cx="1579278" cy="60490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important</a:t>
            </a:r>
            <a:endParaRPr lang="zh-CN" altLang="en-US" sz="2800"/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381000" y="3749010"/>
            <a:ext cx="11430000" cy="65248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The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C919 is a 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l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plane made in China.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3352799" y="3697640"/>
            <a:ext cx="1253805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large</a:t>
            </a:r>
            <a:r>
              <a:rPr lang="zh-CN" altLang="en-US" sz="2800">
                <a:solidFill>
                  <a:srgbClr val="FF0000"/>
                </a:solidFill>
                <a:latin typeface="Times New Roman" panose="02020603050405020304" pitchFamily="18" charset="0"/>
              </a:rPr>
              <a:t>　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13911592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155436"/>
            <a:ext cx="11430000" cy="569386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五、副词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(amazing), the robots can draw, dance and even play the piano for you.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en-US" altLang="zh-CN" sz="2800" smtClean="0">
              <a:solidFill>
                <a:srgbClr val="000000"/>
              </a:solidFill>
              <a:latin typeface="Arial" panose="020B0604020202020204" pitchFamily="34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六</a:t>
            </a: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、动词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We’re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also going to(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打算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grow our own vegetables, 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cows, keep hens and ducks. 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七、介词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A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Let’s meet at 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7:00</a:t>
            </a:r>
            <a:r>
              <a:rPr lang="en-US" altLang="zh-CN" sz="2800" smtClean="0"/>
              <a:t>_______ _______ _______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在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……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前面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Sunshine Cinema.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B: OK, see you then.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866453" y="649442"/>
            <a:ext cx="1778051" cy="60490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Amazingly</a:t>
            </a:r>
            <a:endParaRPr lang="zh-CN" altLang="en-US" sz="280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8931666" y="2357895"/>
            <a:ext cx="861133" cy="60490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raise</a:t>
            </a:r>
            <a:endParaRPr lang="zh-CN" altLang="en-US" sz="2800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4411038" y="4024232"/>
            <a:ext cx="2988319" cy="6524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in </a:t>
            </a: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        front        of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39646840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0E64BFA-7F28-4524-A2F1-429ED1F70AD6}" vid="{BD76309B-3463-496C-8A18-DE26D7DDD99E}"/>
    </a:ext>
  </a:extLst>
</a:theme>
</file>

<file path=ppt/theme/theme2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新模板</Template>
  <TotalTime>321</TotalTime>
  <Words>481</Words>
  <Application>Microsoft Office PowerPoint</Application>
  <PresentationFormat>宽屏</PresentationFormat>
  <Paragraphs>137</Paragraphs>
  <Slides>10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10</vt:i4>
      </vt:variant>
    </vt:vector>
  </HeadingPairs>
  <TitlesOfParts>
    <vt:vector size="22" baseType="lpstr">
      <vt:lpstr>NEU-BZ-S92</vt:lpstr>
      <vt:lpstr>方正书宋_GBK</vt:lpstr>
      <vt:lpstr>黑体</vt:lpstr>
      <vt:lpstr>华文隶书</vt:lpstr>
      <vt:lpstr>隶书</vt:lpstr>
      <vt:lpstr>宋体</vt:lpstr>
      <vt:lpstr>微软雅黑</vt:lpstr>
      <vt:lpstr>Arial</vt:lpstr>
      <vt:lpstr>Calibri</vt:lpstr>
      <vt:lpstr>Times New Roman</vt:lpstr>
      <vt:lpstr>Office 主题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Windows User</cp:lastModifiedBy>
  <cp:revision>47</cp:revision>
  <dcterms:created xsi:type="dcterms:W3CDTF">2021-07-19T03:09:34Z</dcterms:created>
  <dcterms:modified xsi:type="dcterms:W3CDTF">2025-09-08T11:06:49Z</dcterms:modified>
</cp:coreProperties>
</file>